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hwRaDqbgnYKoLQb0jzIeobxPQm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" Target="slides/slide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2.xml"/><Relationship Id="rId18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c3a1662d53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c3a1662d5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c3a166354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c3a16635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c38e413ec5_0_8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g2c38e413ec5_0_8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2" name="Google Shape;12;g2c38e413ec5_0_8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g2c38e413ec5_0_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g2c38e413ec5_0_87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5" name="Google Shape;15;g2c38e413ec5_0_87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g2c38e413ec5_0_87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g2c38e413ec5_0_15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5" name="Google Shape;75;g2c38e413ec5_0_15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2c38e413ec5_0_1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g2c38e413ec5_0_151"/>
          <p:cNvSpPr txBox="1"/>
          <p:nvPr>
            <p:ph hasCustomPrompt="1" type="title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g2c38e413ec5_0_151"/>
          <p:cNvSpPr txBox="1"/>
          <p:nvPr>
            <p:ph idx="1" type="body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g2c38e413ec5_0_15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c38e413ec5_0_15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c38e413ec5_0_16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4" name="Google Shape;84;g2c38e413ec5_0_16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85" name="Google Shape;85;g2c38e413ec5_0_16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g2c38e413ec5_0_16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g2c38e413ec5_0_16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g2c38e413ec5_0_9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9" name="Google Shape;19;g2c38e413ec5_0_9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g2c38e413ec5_0_9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g2c38e413ec5_0_95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g2c38e413ec5_0_95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2c38e413ec5_0_101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g2c38e413ec5_0_101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6" name="Google Shape;26;g2c38e413ec5_0_10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g2c38e413ec5_0_10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g2c38e413ec5_0_101"/>
          <p:cNvSpPr txBox="1"/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29" name="Google Shape;29;g2c38e413ec5_0_101"/>
          <p:cNvSpPr txBox="1"/>
          <p:nvPr>
            <p:ph idx="1" type="body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0" name="Google Shape;30;g2c38e413ec5_0_10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2c38e413ec5_0_109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g2c38e413ec5_0_10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4" name="Google Shape;34;g2c38e413ec5_0_10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g2c38e413ec5_0_10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g2c38e413ec5_0_109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37" name="Google Shape;37;g2c38e413ec5_0_109"/>
          <p:cNvSpPr txBox="1"/>
          <p:nvPr>
            <p:ph idx="1" type="body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8" name="Google Shape;38;g2c38e413ec5_0_109"/>
          <p:cNvSpPr txBox="1"/>
          <p:nvPr>
            <p:ph idx="2" type="body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9" name="Google Shape;39;g2c38e413ec5_0_10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2c38e413ec5_0_118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g2c38e413ec5_0_118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3" name="Google Shape;43;g2c38e413ec5_0_1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g2c38e413ec5_0_1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g2c38e413ec5_0_118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46" name="Google Shape;46;g2c38e413ec5_0_11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c38e413ec5_0_12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g2c38e413ec5_0_12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0" name="Google Shape;50;g2c38e413ec5_0_1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g2c38e413ec5_0_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g2c38e413ec5_0_125"/>
          <p:cNvSpPr txBox="1"/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53" name="Google Shape;53;g2c38e413ec5_0_125"/>
          <p:cNvSpPr txBox="1"/>
          <p:nvPr>
            <p:ph idx="1" type="body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4" name="Google Shape;54;g2c38e413ec5_0_125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g2c38e413ec5_0_133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57" name="Google Shape;57;g2c38e413ec5_0_1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g2c38e413ec5_0_1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g2c38e413ec5_0_133"/>
          <p:cNvSpPr txBox="1"/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g2c38e413ec5_0_133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c38e413ec5_0_13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g2c38e413ec5_0_13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4" name="Google Shape;64;g2c38e413ec5_0_13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g2c38e413ec5_0_13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g2c38e413ec5_0_139"/>
          <p:cNvSpPr txBox="1"/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7" name="Google Shape;67;g2c38e413ec5_0_139"/>
          <p:cNvSpPr txBox="1"/>
          <p:nvPr>
            <p:ph idx="1" type="subTitle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" name="Google Shape;68;g2c38e413ec5_0_139"/>
          <p:cNvSpPr txBox="1"/>
          <p:nvPr>
            <p:ph idx="2" type="body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9" name="Google Shape;69;g2c38e413ec5_0_13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c38e413ec5_0_148"/>
          <p:cNvSpPr txBox="1"/>
          <p:nvPr>
            <p:ph idx="1" type="body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72" name="Google Shape;72;g2c38e413ec5_0_14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2c38e413ec5_0_8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g2c38e413ec5_0_8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g2c38e413ec5_0_83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Dima2865/Diploma-work" TargetMode="External"/><Relationship Id="rId4" Type="http://schemas.openxmlformats.org/officeDocument/2006/relationships/hyperlink" Target="https://youtu.be/iBs1ssW25qQ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ru-RU" sz="3600"/>
              <a:t>Разработка системы</a:t>
            </a:r>
            <a:br>
              <a:rPr lang="ru-RU" sz="3600"/>
            </a:br>
            <a:r>
              <a:rPr lang="ru-RU" sz="3600"/>
              <a:t>автоматического </a:t>
            </a:r>
            <a:r>
              <a:rPr lang="ru-RU" sz="4000"/>
              <a:t>управления</a:t>
            </a:r>
            <a:r>
              <a:rPr lang="ru-RU" sz="3600"/>
              <a:t> манипулятором с применением технологии компьютерного зрения</a:t>
            </a:r>
            <a:endParaRPr sz="3600"/>
          </a:p>
        </p:txBody>
      </p:sp>
      <p:sp>
        <p:nvSpPr>
          <p:cNvPr id="93" name="Google Shape;93;p1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Исполнитель: Гусынин Д.А.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Руководитель ВКР: Драгунов С.Е.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g2c3a1662d53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383776" cy="3805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2c3a1662d53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8225" y="3052400"/>
            <a:ext cx="8383776" cy="380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c3a166354f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2c3a166354f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</a:rPr>
              <a:t>Ссылка на репозиторий в GitHub: </a:t>
            </a:r>
            <a:r>
              <a:rPr lang="ru-RU" u="sng">
                <a:solidFill>
                  <a:schemeClr val="hlink"/>
                </a:solidFill>
                <a:hlinkClick r:id="rId3"/>
              </a:rPr>
              <a:t>https://github.com/Dima2865/Diploma-work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</a:rPr>
              <a:t>Пример действий манипулятора: </a:t>
            </a:r>
            <a:r>
              <a:rPr lang="ru-RU" u="sng">
                <a:solidFill>
                  <a:schemeClr val="hlink"/>
                </a:solidFill>
                <a:hlinkClick r:id="rId4"/>
              </a:rPr>
              <a:t>https://youtu.be/iBs1ssW25qQ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Цель и задачи работы</a:t>
            </a:r>
            <a:endParaRPr/>
          </a:p>
        </p:txBody>
      </p:sp>
      <p:sp>
        <p:nvSpPr>
          <p:cNvPr id="99" name="Google Shape;99;p2"/>
          <p:cNvSpPr txBox="1"/>
          <p:nvPr>
            <p:ph idx="1" type="body"/>
          </p:nvPr>
        </p:nvSpPr>
        <p:spPr>
          <a:xfrm>
            <a:off x="838200" y="1825625"/>
            <a:ext cx="10515600" cy="46543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ru-RU" sz="2000">
                <a:solidFill>
                  <a:schemeClr val="dk2"/>
                </a:solidFill>
              </a:rPr>
              <a:t>Целью работы является написание программы для автоматического управления роботом-манипулятором с 4-мя степенями свободы с применением технологии компьютерного зрения.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ru-RU" sz="2000">
                <a:solidFill>
                  <a:schemeClr val="dk2"/>
                </a:solidFill>
              </a:rPr>
              <a:t>Для достижения поставленной цели необходимо решить следующие задачи:</a:t>
            </a:r>
            <a:endParaRPr>
              <a:solidFill>
                <a:schemeClr val="dk2"/>
              </a:solidFill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ru-RU" sz="2000">
                <a:solidFill>
                  <a:schemeClr val="dk2"/>
                </a:solidFill>
              </a:rPr>
              <a:t>Произвести анализ методов управления манипуляторами.</a:t>
            </a:r>
            <a:endParaRPr>
              <a:solidFill>
                <a:schemeClr val="dk2"/>
              </a:solidFill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ru-RU" sz="2000">
                <a:solidFill>
                  <a:schemeClr val="dk2"/>
                </a:solidFill>
              </a:rPr>
              <a:t>Изучить необходимый материал для успешной работы с технологией компьютерного зрения.</a:t>
            </a:r>
            <a:endParaRPr>
              <a:solidFill>
                <a:schemeClr val="dk2"/>
              </a:solidFill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ru-RU" sz="2000">
                <a:solidFill>
                  <a:schemeClr val="dk2"/>
                </a:solidFill>
              </a:rPr>
              <a:t>Подготовить датасет для распознавания объектов.</a:t>
            </a:r>
            <a:endParaRPr>
              <a:solidFill>
                <a:schemeClr val="dk2"/>
              </a:solidFill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ru-RU" sz="2000">
                <a:solidFill>
                  <a:schemeClr val="dk2"/>
                </a:solidFill>
              </a:rPr>
              <a:t>Подготовить демонстрационный стенд с моделью робота-манипулятора, камерами и объектами для перемещения.</a:t>
            </a:r>
            <a:endParaRPr>
              <a:solidFill>
                <a:schemeClr val="dk2"/>
              </a:solidFill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ru-RU" sz="2000">
                <a:solidFill>
                  <a:schemeClr val="dk2"/>
                </a:solidFill>
              </a:rPr>
              <a:t>Разработать программное обеспечение для управления роботом-манипулятором с применением технологии компьютерного зрения. 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Выданные требования</a:t>
            </a:r>
            <a:endParaRPr/>
          </a:p>
        </p:txBody>
      </p:sp>
      <p:sp>
        <p:nvSpPr>
          <p:cNvPr id="105" name="Google Shape;105;p3"/>
          <p:cNvSpPr txBox="1"/>
          <p:nvPr>
            <p:ph idx="1" type="body"/>
          </p:nvPr>
        </p:nvSpPr>
        <p:spPr>
          <a:xfrm>
            <a:off x="838200" y="1825625"/>
            <a:ext cx="10515600" cy="3933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sz="2200">
                <a:solidFill>
                  <a:schemeClr val="dk2"/>
                </a:solidFill>
              </a:rPr>
              <a:t>Для работы над проектом были сформулированы и выданы следующие требования:</a:t>
            </a:r>
            <a:endParaRPr>
              <a:solidFill>
                <a:schemeClr val="dk2"/>
              </a:solidFill>
            </a:endParaRPr>
          </a:p>
          <a:p>
            <a:pPr indent="-446722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AutoNum type="arabicPeriod"/>
            </a:pPr>
            <a:r>
              <a:rPr lang="ru-RU" sz="2200">
                <a:solidFill>
                  <a:schemeClr val="dk2"/>
                </a:solidFill>
              </a:rPr>
              <a:t>Программа должна представлять собой десктопное приложение на платформе Windows</a:t>
            </a:r>
            <a:endParaRPr sz="2200">
              <a:solidFill>
                <a:schemeClr val="dk2"/>
              </a:solidFill>
            </a:endParaRPr>
          </a:p>
          <a:p>
            <a:pPr indent="-446722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AutoNum type="arabicPeriod"/>
            </a:pPr>
            <a:r>
              <a:rPr lang="ru-RU" sz="2200">
                <a:solidFill>
                  <a:schemeClr val="dk2"/>
                </a:solidFill>
              </a:rPr>
              <a:t>Наличие графического интерфейса пользователя, состоящего из блока с кнопками для выбора алгоритма работы манипулятора, блока с изображением с камеры и блока со схематичным представлением алгоритма работы. </a:t>
            </a:r>
            <a:endParaRPr>
              <a:solidFill>
                <a:schemeClr val="dk2"/>
              </a:solidFill>
            </a:endParaRPr>
          </a:p>
          <a:p>
            <a:pPr indent="-446722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AutoNum type="arabicPeriod"/>
            </a:pPr>
            <a:r>
              <a:rPr lang="ru-RU" sz="2200">
                <a:solidFill>
                  <a:schemeClr val="dk2"/>
                </a:solidFill>
              </a:rPr>
              <a:t>Должно быть реализовано автоматическое управление манипулятором.</a:t>
            </a:r>
            <a:endParaRPr>
              <a:solidFill>
                <a:schemeClr val="dk2"/>
              </a:solidFill>
            </a:endParaRPr>
          </a:p>
          <a:p>
            <a:pPr indent="-446722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AutoNum type="arabicPeriod"/>
            </a:pPr>
            <a:r>
              <a:rPr lang="ru-RU" sz="2200">
                <a:solidFill>
                  <a:schemeClr val="dk2"/>
                </a:solidFill>
              </a:rPr>
              <a:t>В программе должен быть реализован набор заданных траекторий движения манипулятора, соответствующих определенным задачам по перемещению объектов.</a:t>
            </a:r>
            <a:endParaRPr>
              <a:solidFill>
                <a:schemeClr val="dk2"/>
              </a:solidFill>
            </a:endParaRPr>
          </a:p>
          <a:p>
            <a:pPr indent="-446722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Calibri"/>
              <a:buAutoNum type="arabicPeriod"/>
            </a:pPr>
            <a:r>
              <a:rPr lang="ru-RU" sz="2200">
                <a:solidFill>
                  <a:schemeClr val="dk2"/>
                </a:solidFill>
              </a:rPr>
              <a:t>Программа должна распознавать объекты на стенде, определять их местоположение и генерировать управляющие команды для манипулятора. </a:t>
            </a:r>
            <a:endParaRPr>
              <a:solidFill>
                <a:schemeClr val="dk2"/>
              </a:solidFill>
            </a:endParaRPr>
          </a:p>
          <a:p>
            <a:pPr indent="-64135" lvl="0" marL="22860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ct val="164705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Текстовая аннотация</a:t>
            </a:r>
            <a:endParaRPr/>
          </a:p>
        </p:txBody>
      </p:sp>
      <p:sp>
        <p:nvSpPr>
          <p:cNvPr id="111" name="Google Shape;111;p4"/>
          <p:cNvSpPr txBox="1"/>
          <p:nvPr>
            <p:ph idx="1" type="body"/>
          </p:nvPr>
        </p:nvSpPr>
        <p:spPr>
          <a:xfrm>
            <a:off x="838200" y="1558625"/>
            <a:ext cx="10515600" cy="48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600"/>
              <a:t>	</a:t>
            </a:r>
            <a:r>
              <a:rPr lang="ru-RU">
                <a:solidFill>
                  <a:schemeClr val="dk2"/>
                </a:solidFill>
              </a:rPr>
              <a:t>ВКР Гусынина Д.А. по теме «Разработка системы автоматического управления манипулятором с применением технологии компьютерного зрения» описывает этапы разработки программного обеспечения для управления моделью робота-манипулятора с 4-мя степенями свободы. В документе раскрываются подходы и технологии, принятые и примененные в ходе разработки программы для управления данным роботом. Дипломная работа состоит из введения, четырех глав, заключения и списка литературы. Первая глава раскрывает основные понятия предметной области исследования и описывает аналогичные программные продукты. Во второй главе формулируется концепция разрабатываемой программы, приводится архитектура и прочие компоненты этапа проектирования. Третья глава описывает выбор стека ПО и этапы процесса разработки. Четвертая глава описывает тестирование разработанной программы.</a:t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</a:pPr>
            <a:r>
              <a:rPr lang="ru-RU">
                <a:solidFill>
                  <a:schemeClr val="dk2"/>
                </a:solidFill>
              </a:rPr>
              <a:t>	Объем работы на данный момент 34+ листов, включающих 19+ рисунков и 4+ таблицы. 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Графическая аннотация</a:t>
            </a:r>
            <a:endParaRPr/>
          </a:p>
        </p:txBody>
      </p:sp>
      <p:pic>
        <p:nvPicPr>
          <p:cNvPr id="117" name="Google Shape;11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8425" y="3570675"/>
            <a:ext cx="3130500" cy="257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800" y="3646250"/>
            <a:ext cx="4701900" cy="311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06497">
            <a:off x="4578527" y="1321615"/>
            <a:ext cx="2277425" cy="227741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5"/>
          <p:cNvSpPr txBox="1"/>
          <p:nvPr/>
        </p:nvSpPr>
        <p:spPr>
          <a:xfrm>
            <a:off x="8218225" y="904025"/>
            <a:ext cx="27678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Обученная модель YoloV5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1" name="Google Shape;121;p5"/>
          <p:cNvCxnSpPr>
            <a:stCxn id="119" idx="3"/>
            <a:endCxn id="120" idx="1"/>
          </p:cNvCxnSpPr>
          <p:nvPr/>
        </p:nvCxnSpPr>
        <p:spPr>
          <a:xfrm flipH="1" rot="10800000">
            <a:off x="6702316" y="1144805"/>
            <a:ext cx="1515900" cy="7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5"/>
          <p:cNvSpPr/>
          <p:nvPr/>
        </p:nvSpPr>
        <p:spPr>
          <a:xfrm>
            <a:off x="7794350" y="742913"/>
            <a:ext cx="4185000" cy="3542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5"/>
          <p:cNvSpPr txBox="1"/>
          <p:nvPr/>
        </p:nvSpPr>
        <p:spPr>
          <a:xfrm>
            <a:off x="8028975" y="302375"/>
            <a:ext cx="39957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Система управления манипулятором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5"/>
          <p:cNvSpPr txBox="1"/>
          <p:nvPr/>
        </p:nvSpPr>
        <p:spPr>
          <a:xfrm>
            <a:off x="8189875" y="1947138"/>
            <a:ext cx="28245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Тип объекта, расположение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5"/>
          <p:cNvSpPr txBox="1"/>
          <p:nvPr/>
        </p:nvSpPr>
        <p:spPr>
          <a:xfrm>
            <a:off x="8082650" y="3005888"/>
            <a:ext cx="36084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В зависимости от выбранного алгоритма действий генерируются управляющие </a:t>
            </a:r>
            <a:r>
              <a:rPr lang="ru-RU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команды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6" name="Google Shape;126;p5"/>
          <p:cNvCxnSpPr>
            <a:stCxn id="120" idx="2"/>
            <a:endCxn id="124" idx="0"/>
          </p:cNvCxnSpPr>
          <p:nvPr/>
        </p:nvCxnSpPr>
        <p:spPr>
          <a:xfrm>
            <a:off x="9602125" y="1385825"/>
            <a:ext cx="0" cy="56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5"/>
          <p:cNvCxnSpPr>
            <a:stCxn id="124" idx="2"/>
            <a:endCxn id="125" idx="0"/>
          </p:cNvCxnSpPr>
          <p:nvPr/>
        </p:nvCxnSpPr>
        <p:spPr>
          <a:xfrm>
            <a:off x="9602125" y="2362938"/>
            <a:ext cx="284700" cy="6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8" name="Google Shape;128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29600" y="4863425"/>
            <a:ext cx="3112600" cy="169013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5"/>
          <p:cNvCxnSpPr>
            <a:stCxn id="128" idx="1"/>
          </p:cNvCxnSpPr>
          <p:nvPr/>
        </p:nvCxnSpPr>
        <p:spPr>
          <a:xfrm rot="10800000">
            <a:off x="7793000" y="5440895"/>
            <a:ext cx="936600" cy="26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5"/>
          <p:cNvCxnSpPr>
            <a:stCxn id="125" idx="2"/>
            <a:endCxn id="128" idx="0"/>
          </p:cNvCxnSpPr>
          <p:nvPr/>
        </p:nvCxnSpPr>
        <p:spPr>
          <a:xfrm>
            <a:off x="9886850" y="4016588"/>
            <a:ext cx="399000" cy="84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Содержание для ПЗ</a:t>
            </a:r>
            <a:endParaRPr/>
          </a:p>
        </p:txBody>
      </p:sp>
      <p:sp>
        <p:nvSpPr>
          <p:cNvPr id="136" name="Google Shape;136;p6"/>
          <p:cNvSpPr txBox="1"/>
          <p:nvPr>
            <p:ph idx="1" type="body"/>
          </p:nvPr>
        </p:nvSpPr>
        <p:spPr>
          <a:xfrm>
            <a:off x="838200" y="1845725"/>
            <a:ext cx="4868100" cy="46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Анализ предметной области и существующих решений</a:t>
            </a:r>
            <a:endParaRPr sz="1300">
              <a:solidFill>
                <a:schemeClr val="dk2"/>
              </a:solidFill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Анализ предметной области</a:t>
            </a:r>
            <a:endParaRPr sz="1300">
              <a:solidFill>
                <a:schemeClr val="dk2"/>
              </a:solidFill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Обзор существующих систем управления роботами</a:t>
            </a:r>
            <a:endParaRPr sz="1300">
              <a:solidFill>
                <a:schemeClr val="dk2"/>
              </a:solidFill>
            </a:endParaRPr>
          </a:p>
          <a:p>
            <a:pPr indent="-228600" lvl="2" marL="11430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FANUC iRVision</a:t>
            </a:r>
            <a:endParaRPr sz="1300">
              <a:solidFill>
                <a:schemeClr val="dk2"/>
              </a:solidFill>
            </a:endParaRPr>
          </a:p>
          <a:p>
            <a:pPr indent="-228600" lvl="2" marL="11430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Universal Robots PolyScope 5</a:t>
            </a:r>
            <a:endParaRPr sz="1300">
              <a:solidFill>
                <a:schemeClr val="dk2"/>
              </a:solidFill>
            </a:endParaRPr>
          </a:p>
          <a:p>
            <a:pPr indent="-228600" lvl="2" marL="11430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Yaskawa Motoman's MotoSight 2D Vision System</a:t>
            </a:r>
            <a:endParaRPr sz="1300">
              <a:solidFill>
                <a:schemeClr val="dk2"/>
              </a:solidFill>
            </a:endParaRPr>
          </a:p>
          <a:p>
            <a:pPr indent="-228600" lvl="2" marL="11430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Результаты анализа существующих систем управления роботами</a:t>
            </a:r>
            <a:endParaRPr sz="1300">
              <a:solidFill>
                <a:schemeClr val="dk2"/>
              </a:solidFill>
            </a:endParaRPr>
          </a:p>
          <a:p>
            <a:pPr indent="-228600" lvl="0" marL="228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Проектирование программы для управления роботом</a:t>
            </a:r>
            <a:endParaRPr sz="1300">
              <a:solidFill>
                <a:schemeClr val="dk2"/>
              </a:solidFill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Архитектура системы</a:t>
            </a:r>
            <a:endParaRPr sz="1300">
              <a:solidFill>
                <a:schemeClr val="dk2"/>
              </a:solidFill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Выбор комплектующих для проекта</a:t>
            </a:r>
            <a:endParaRPr sz="1300">
              <a:solidFill>
                <a:schemeClr val="dk2"/>
              </a:solidFill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Описание манипулятора</a:t>
            </a:r>
            <a:endParaRPr sz="1300">
              <a:solidFill>
                <a:schemeClr val="dk2"/>
              </a:solidFill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Описание системы и ее функционала</a:t>
            </a:r>
            <a:endParaRPr sz="1300">
              <a:solidFill>
                <a:schemeClr val="dk2"/>
              </a:solidFill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ru-RU" sz="1300">
                <a:solidFill>
                  <a:schemeClr val="dk2"/>
                </a:solidFill>
              </a:rPr>
              <a:t>Формулировка требований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137" name="Google Shape;137;p6"/>
          <p:cNvSpPr txBox="1"/>
          <p:nvPr/>
        </p:nvSpPr>
        <p:spPr>
          <a:xfrm>
            <a:off x="6096000" y="1845732"/>
            <a:ext cx="5257800" cy="48803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14350" lvl="0" marL="51435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 startAt="3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Реализация программы для управления роботом</a:t>
            </a:r>
            <a:endParaRPr>
              <a:solidFill>
                <a:schemeClr val="dk2"/>
              </a:solidFill>
            </a:endParaRPr>
          </a:p>
          <a:p>
            <a:pPr indent="-457200" lvl="1" marL="9144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Выбор стека ПО</a:t>
            </a:r>
            <a:endParaRPr>
              <a:solidFill>
                <a:schemeClr val="dk2"/>
              </a:solidFill>
            </a:endParaRPr>
          </a:p>
          <a:p>
            <a:pPr indent="-457200" lvl="2" marL="1371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Выбор IDE для программирования Arduino</a:t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2" marL="1371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Выбор IDE для программирования на Python</a:t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2" marL="1371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Выбор нейросети для распознавания объектов</a:t>
            </a:r>
            <a:endParaRPr>
              <a:solidFill>
                <a:schemeClr val="dk2"/>
              </a:solidFill>
            </a:endParaRPr>
          </a:p>
          <a:p>
            <a:pPr indent="-457200" lvl="1" marL="914400" marR="0" rtl="0" algn="just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Сбор данных и создание датасета</a:t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1" marL="914400" marR="0" rtl="0" algn="just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Обучение нейронной сети</a:t>
            </a:r>
            <a:endParaRPr>
              <a:solidFill>
                <a:schemeClr val="dk2"/>
              </a:solidFill>
            </a:endParaRPr>
          </a:p>
          <a:p>
            <a:pPr indent="-457200" lvl="1" marL="914400" marR="0" rtl="0" algn="just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Разработка прошивки для Arduino Mega2560</a:t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1" marL="914400" marR="0" rtl="0" algn="just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Разработка GUI</a:t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1" marL="914400" marR="0" rtl="0" algn="just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Разработка алгоритмов управления</a:t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just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 startAt="3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Тестирование</a:t>
            </a:r>
            <a:endParaRPr>
              <a:solidFill>
                <a:schemeClr val="dk2"/>
              </a:solidFill>
            </a:endParaRPr>
          </a:p>
          <a:p>
            <a:pPr indent="-457200" lvl="1" marL="914400" marR="0" rtl="0" algn="just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Описание функционала разработанной программы</a:t>
            </a:r>
            <a:endParaRPr>
              <a:solidFill>
                <a:schemeClr val="dk2"/>
              </a:solidFill>
            </a:endParaRPr>
          </a:p>
          <a:p>
            <a:pPr indent="-457200" lvl="1" marL="914400" marR="0" rtl="0" algn="just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Входные и выходные данные</a:t>
            </a:r>
            <a:endParaRPr>
              <a:solidFill>
                <a:schemeClr val="dk2"/>
              </a:solidFill>
            </a:endParaRPr>
          </a:p>
          <a:p>
            <a:pPr indent="-457200" lvl="1" marL="914400" marR="0" rtl="0" algn="just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b="0" i="0" lang="ru-RU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Функциональное тестирование</a:t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Функции</a:t>
            </a:r>
            <a:endParaRPr/>
          </a:p>
        </p:txBody>
      </p:sp>
      <p:sp>
        <p:nvSpPr>
          <p:cNvPr id="143" name="Google Shape;143;p7"/>
          <p:cNvSpPr txBox="1"/>
          <p:nvPr>
            <p:ph idx="1" type="body"/>
          </p:nvPr>
        </p:nvSpPr>
        <p:spPr>
          <a:xfrm>
            <a:off x="838200" y="16907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sz="1800">
                <a:solidFill>
                  <a:schemeClr val="dk2"/>
                </a:solidFill>
              </a:rPr>
              <a:t>	В процессе работы системы управления изображение с камеры поступает в систему. Далее оно обрабатывается обученной моделью нейронной сети </a:t>
            </a:r>
            <a:r>
              <a:rPr lang="ru-RU" sz="1800">
                <a:solidFill>
                  <a:schemeClr val="dk2"/>
                </a:solidFill>
              </a:rPr>
              <a:t>YOLO V5</a:t>
            </a:r>
            <a:r>
              <a:rPr lang="ru-RU" sz="1800">
                <a:solidFill>
                  <a:schemeClr val="dk2"/>
                </a:solidFill>
              </a:rPr>
              <a:t> и классифицируется в зависимости от расположения объектов на рабочем пространстве манипулятора, которое представляет собой квадрат, разделенный на 4 зоны аналогичной формы. Затем, на основе полученных данных от нейросети, отправляются управляющие команды для микроконтроллера Atmega 2560, который генерирует ШИМ сигналы для управления сервоприводами манипулятора.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sz="1800">
                <a:solidFill>
                  <a:schemeClr val="dk2"/>
                </a:solidFill>
              </a:rPr>
              <a:t>	Алгоритмы действий: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sz="1800">
                <a:solidFill>
                  <a:schemeClr val="dk2"/>
                </a:solidFill>
              </a:rPr>
              <a:t>1) При появлении объекта(-ов) в любой зоне – взять его и переместить в необходимое место.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 sz="1800">
                <a:solidFill>
                  <a:schemeClr val="dk2"/>
                </a:solidFill>
              </a:rPr>
              <a:t>2) Из произвольного расположения объектов по зонам произвести их перемещение в необходимое место с расстановкой в определенном порядке.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ct val="100000"/>
              <a:buNone/>
            </a:pPr>
            <a:r>
              <a:rPr lang="ru-RU" sz="1800">
                <a:solidFill>
                  <a:schemeClr val="dk2"/>
                </a:solidFill>
              </a:rPr>
              <a:t>3) Из произвольного расположения объектов по зонам произвести их перемещение в свободную зону и расставить друг на друга в определенном порядке.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Процесс разработки</a:t>
            </a:r>
            <a:endParaRPr/>
          </a:p>
        </p:txBody>
      </p:sp>
      <p:pic>
        <p:nvPicPr>
          <p:cNvPr id="149" name="Google Shape;1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2201000"/>
            <a:ext cx="6383499" cy="423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8"/>
          <p:cNvSpPr txBox="1"/>
          <p:nvPr/>
        </p:nvSpPr>
        <p:spPr>
          <a:xfrm>
            <a:off x="838200" y="1690700"/>
            <a:ext cx="25869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Архитектура системы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1" name="Google Shape;151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1050" y="2200999"/>
            <a:ext cx="4310950" cy="216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 txBox="1"/>
          <p:nvPr/>
        </p:nvSpPr>
        <p:spPr>
          <a:xfrm>
            <a:off x="7881050" y="1690700"/>
            <a:ext cx="25869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 Case диаграмма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Макеты экранных форм</a:t>
            </a:r>
            <a:endParaRPr/>
          </a:p>
        </p:txBody>
      </p:sp>
      <p:pic>
        <p:nvPicPr>
          <p:cNvPr id="158" name="Google Shape;15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3325" y="1690700"/>
            <a:ext cx="8825350" cy="400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2024-03-15T08:29:08Z</dcterms:created>
  <dc:creator>User</dc:creator>
</cp:coreProperties>
</file>